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10688625" cx="7562850"/>
  <p:notesSz cx="6858000" cy="9144000"/>
  <p:embeddedFontLst>
    <p:embeddedFont>
      <p:font typeface="Mitr Light"/>
      <p:regular r:id="rId8"/>
      <p:bold r:id="rId9"/>
    </p:embeddedFont>
    <p:embeddedFont>
      <p:font typeface="Mitr Medium"/>
      <p:regular r:id="rId10"/>
      <p:bold r:id="rId11"/>
    </p:embeddedFont>
    <p:embeddedFont>
      <p:font typeface="Mitr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4" roundtripDataSignature="AMtx7mg/euelK00zftURrZ7XAt0gLbx7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itrMedium-bold.fntdata"/><Relationship Id="rId10" Type="http://schemas.openxmlformats.org/officeDocument/2006/relationships/font" Target="fonts/MitrMedium-regular.fntdata"/><Relationship Id="rId13" Type="http://schemas.openxmlformats.org/officeDocument/2006/relationships/font" Target="fonts/Mitr-bold.fntdata"/><Relationship Id="rId12" Type="http://schemas.openxmlformats.org/officeDocument/2006/relationships/font" Target="fonts/Mit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itrLight-bold.fntdata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Mitr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body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90503" y="2974798"/>
            <a:ext cx="6781843" cy="65229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1698471" y="4282764"/>
            <a:ext cx="9058127" cy="1630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-1610276" y="2699293"/>
            <a:ext cx="9058127" cy="4797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ctrTitle"/>
          </p:nvPr>
        </p:nvSpPr>
        <p:spPr>
          <a:xfrm>
            <a:off x="567214" y="1749275"/>
            <a:ext cx="6428423" cy="3721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63"/>
              <a:buFont typeface="Calibri"/>
              <a:buNone/>
              <a:defRPr sz="4963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subTitle"/>
          </p:nvPr>
        </p:nvSpPr>
        <p:spPr>
          <a:xfrm>
            <a:off x="945356" y="5614010"/>
            <a:ext cx="5672138" cy="258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5"/>
              <a:buNone/>
              <a:defRPr sz="1985"/>
            </a:lvl1pPr>
            <a:lvl2pPr lvl="1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None/>
              <a:defRPr sz="1654"/>
            </a:lvl2pPr>
            <a:lvl3pPr lvl="2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None/>
              <a:defRPr sz="1489"/>
            </a:lvl3pPr>
            <a:lvl4pPr lvl="3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4pPr>
            <a:lvl5pPr lvl="4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5pPr>
            <a:lvl6pPr lvl="5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6pPr>
            <a:lvl7pPr lvl="6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7pPr>
            <a:lvl8pPr lvl="7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8pPr>
            <a:lvl9pPr lvl="8" algn="ctr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516007" y="2664740"/>
            <a:ext cx="6522958" cy="44461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63"/>
              <a:buFont typeface="Calibri"/>
              <a:buNone/>
              <a:defRPr sz="4963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516007" y="7152978"/>
            <a:ext cx="6522958" cy="233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5"/>
              <a:buNone/>
              <a:defRPr sz="1985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654"/>
              <a:buNone/>
              <a:defRPr sz="1654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489"/>
              <a:buNone/>
              <a:defRPr sz="1489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519946" y="2845355"/>
            <a:ext cx="3214211" cy="6781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3828693" y="2845355"/>
            <a:ext cx="3214211" cy="6781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520931" y="569073"/>
            <a:ext cx="6522958" cy="2065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520932" y="2620202"/>
            <a:ext cx="3199440" cy="12841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5"/>
              <a:buNone/>
              <a:defRPr b="1" sz="1985"/>
            </a:lvl1pPr>
            <a:lvl2pPr indent="-2286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None/>
              <a:defRPr b="1" sz="1654"/>
            </a:lvl2pPr>
            <a:lvl3pPr indent="-2286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None/>
              <a:defRPr b="1" sz="1489"/>
            </a:lvl3pPr>
            <a:lvl4pPr indent="-2286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4pPr>
            <a:lvl5pPr indent="-2286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5pPr>
            <a:lvl6pPr indent="-2286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6pPr>
            <a:lvl7pPr indent="-2286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7pPr>
            <a:lvl8pPr indent="-2286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8pPr>
            <a:lvl9pPr indent="-2286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520932" y="3904322"/>
            <a:ext cx="3199440" cy="57426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3828693" y="2620202"/>
            <a:ext cx="3215196" cy="12841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5"/>
              <a:buNone/>
              <a:defRPr b="1" sz="1985"/>
            </a:lvl1pPr>
            <a:lvl2pPr indent="-2286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None/>
              <a:defRPr b="1" sz="1654"/>
            </a:lvl2pPr>
            <a:lvl3pPr indent="-2286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None/>
              <a:defRPr b="1" sz="1489"/>
            </a:lvl3pPr>
            <a:lvl4pPr indent="-2286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4pPr>
            <a:lvl5pPr indent="-2286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5pPr>
            <a:lvl6pPr indent="-2286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6pPr>
            <a:lvl7pPr indent="-2286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7pPr>
            <a:lvl8pPr indent="-2286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8pPr>
            <a:lvl9pPr indent="-2286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b="1" sz="1323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3828693" y="3904322"/>
            <a:ext cx="3215196" cy="57426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520931" y="712576"/>
            <a:ext cx="2439216" cy="24940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47"/>
              <a:buFont typeface="Calibri"/>
              <a:buNone/>
              <a:defRPr sz="264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215196" y="1538968"/>
            <a:ext cx="3828693" cy="7595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6684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647"/>
              <a:buChar char="•"/>
              <a:defRPr sz="2647"/>
            </a:lvl1pPr>
            <a:lvl2pPr indent="-375666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2316"/>
              <a:buChar char="•"/>
              <a:defRPr sz="2316"/>
            </a:lvl2pPr>
            <a:lvl3pPr indent="-354647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985"/>
              <a:buChar char="•"/>
              <a:defRPr sz="1985"/>
            </a:lvl3pPr>
            <a:lvl4pPr indent="-333629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Char char="•"/>
              <a:defRPr sz="1654"/>
            </a:lvl4pPr>
            <a:lvl5pPr indent="-333629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Char char="•"/>
              <a:defRPr sz="1654"/>
            </a:lvl5pPr>
            <a:lvl6pPr indent="-333629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Char char="•"/>
              <a:defRPr sz="1654"/>
            </a:lvl6pPr>
            <a:lvl7pPr indent="-333629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Char char="•"/>
              <a:defRPr sz="1654"/>
            </a:lvl7pPr>
            <a:lvl8pPr indent="-333628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Char char="•"/>
              <a:defRPr sz="1654"/>
            </a:lvl8pPr>
            <a:lvl9pPr indent="-333628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Char char="•"/>
              <a:defRPr sz="1654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520931" y="3206592"/>
            <a:ext cx="2439216" cy="5940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1pPr>
            <a:lvl2pPr indent="-2286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158"/>
              <a:buNone/>
              <a:defRPr sz="1158"/>
            </a:lvl2pPr>
            <a:lvl3pPr indent="-2286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993"/>
              <a:buNone/>
              <a:defRPr sz="993"/>
            </a:lvl3pPr>
            <a:lvl4pPr indent="-2286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4pPr>
            <a:lvl5pPr indent="-2286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5pPr>
            <a:lvl6pPr indent="-2286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6pPr>
            <a:lvl7pPr indent="-2286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7pPr>
            <a:lvl8pPr indent="-2286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8pPr>
            <a:lvl9pPr indent="-2286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520931" y="712576"/>
            <a:ext cx="2439216" cy="24940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47"/>
              <a:buFont typeface="Calibri"/>
              <a:buNone/>
              <a:defRPr sz="264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3215196" y="1538968"/>
            <a:ext cx="3828693" cy="7595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647"/>
              <a:buFont typeface="Arial"/>
              <a:buNone/>
              <a:defRPr b="0" i="0" sz="264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2316"/>
              <a:buFont typeface="Arial"/>
              <a:buNone/>
              <a:defRPr b="0" i="0" sz="2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985"/>
              <a:buFont typeface="Arial"/>
              <a:buNone/>
              <a:defRPr b="0" i="0" sz="198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None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None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None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None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None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None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520931" y="3206592"/>
            <a:ext cx="2439216" cy="5940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1pPr>
            <a:lvl2pPr indent="-228600" lvl="1" marL="914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158"/>
              <a:buNone/>
              <a:defRPr sz="1158"/>
            </a:lvl2pPr>
            <a:lvl3pPr indent="-228600" lvl="2" marL="1371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993"/>
              <a:buNone/>
              <a:defRPr sz="993"/>
            </a:lvl3pPr>
            <a:lvl4pPr indent="-228600" lvl="3" marL="1828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4pPr>
            <a:lvl5pPr indent="-228600" lvl="4" marL="22860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5pPr>
            <a:lvl6pPr indent="-228600" lvl="5" marL="27432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6pPr>
            <a:lvl7pPr indent="-228600" lvl="6" marL="32004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7pPr>
            <a:lvl8pPr indent="-228600" lvl="7" marL="36576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8pPr>
            <a:lvl9pPr indent="-228600" lvl="8" marL="411480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39"/>
              <a:buFont typeface="Calibri"/>
              <a:buNone/>
              <a:defRPr b="0" i="0" sz="36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5666" lvl="0" marL="457200" marR="0" rtl="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6"/>
              <a:buFont typeface="Arial"/>
              <a:buChar char="•"/>
              <a:defRPr b="0" i="0" sz="2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4647" lvl="1" marL="9144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985"/>
              <a:buFont typeface="Arial"/>
              <a:buChar char="•"/>
              <a:defRPr b="0" i="0" sz="198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3629" lvl="2" marL="13716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654"/>
              <a:buFont typeface="Arial"/>
              <a:buChar char="•"/>
              <a:defRPr b="0" i="0" sz="165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151" lvl="3" marL="18288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Font typeface="Arial"/>
              <a:buChar char="•"/>
              <a:defRPr b="0" i="0" sz="14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151" lvl="4" marL="22860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Font typeface="Arial"/>
              <a:buChar char="•"/>
              <a:defRPr b="0" i="0" sz="14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151" lvl="5" marL="27432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Font typeface="Arial"/>
              <a:buChar char="•"/>
              <a:defRPr b="0" i="0" sz="14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151" lvl="6" marL="32004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Font typeface="Arial"/>
              <a:buChar char="•"/>
              <a:defRPr b="0" i="0" sz="14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151" lvl="7" marL="36576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Font typeface="Arial"/>
              <a:buChar char="•"/>
              <a:defRPr b="0" i="0" sz="14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151" lvl="8" marL="4114800" marR="0" rtl="0" algn="l">
              <a:lnSpc>
                <a:spcPct val="90000"/>
              </a:lnSpc>
              <a:spcBef>
                <a:spcPts val="414"/>
              </a:spcBef>
              <a:spcAft>
                <a:spcPts val="0"/>
              </a:spcAft>
              <a:buClr>
                <a:schemeClr val="dk1"/>
              </a:buClr>
              <a:buSzPts val="1489"/>
              <a:buFont typeface="Arial"/>
              <a:buChar char="•"/>
              <a:defRPr b="0" i="0" sz="14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9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image" Target="../media/image12.png"/><Relationship Id="rId13" Type="http://schemas.openxmlformats.org/officeDocument/2006/relationships/image" Target="../media/image1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Relationship Id="rId4" Type="http://schemas.openxmlformats.org/officeDocument/2006/relationships/image" Target="../media/image8.png"/><Relationship Id="rId9" Type="http://schemas.openxmlformats.org/officeDocument/2006/relationships/image" Target="../media/image5.png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7" Type="http://schemas.openxmlformats.org/officeDocument/2006/relationships/image" Target="../media/image10.png"/><Relationship Id="rId16" Type="http://schemas.openxmlformats.org/officeDocument/2006/relationships/image" Target="../media/image6.png"/><Relationship Id="rId5" Type="http://schemas.openxmlformats.org/officeDocument/2006/relationships/image" Target="../media/image9.png"/><Relationship Id="rId19" Type="http://schemas.openxmlformats.org/officeDocument/2006/relationships/image" Target="../media/image18.png"/><Relationship Id="rId6" Type="http://schemas.openxmlformats.org/officeDocument/2006/relationships/image" Target="../media/image4.png"/><Relationship Id="rId18" Type="http://schemas.openxmlformats.org/officeDocument/2006/relationships/image" Target="../media/image7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image" Target="../media/image12.png"/><Relationship Id="rId21" Type="http://schemas.openxmlformats.org/officeDocument/2006/relationships/image" Target="../media/image19.png"/><Relationship Id="rId13" Type="http://schemas.openxmlformats.org/officeDocument/2006/relationships/image" Target="../media/image1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Relationship Id="rId4" Type="http://schemas.openxmlformats.org/officeDocument/2006/relationships/image" Target="../media/image8.png"/><Relationship Id="rId9" Type="http://schemas.openxmlformats.org/officeDocument/2006/relationships/image" Target="../media/image5.png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7" Type="http://schemas.openxmlformats.org/officeDocument/2006/relationships/image" Target="../media/image10.png"/><Relationship Id="rId16" Type="http://schemas.openxmlformats.org/officeDocument/2006/relationships/image" Target="../media/image6.png"/><Relationship Id="rId5" Type="http://schemas.openxmlformats.org/officeDocument/2006/relationships/image" Target="../media/image9.png"/><Relationship Id="rId19" Type="http://schemas.openxmlformats.org/officeDocument/2006/relationships/image" Target="../media/image18.png"/><Relationship Id="rId6" Type="http://schemas.openxmlformats.org/officeDocument/2006/relationships/image" Target="../media/image4.png"/><Relationship Id="rId18" Type="http://schemas.openxmlformats.org/officeDocument/2006/relationships/image" Target="../media/image7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600" y="5533625"/>
            <a:ext cx="7570449" cy="516579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252245" y="5073489"/>
            <a:ext cx="6924900" cy="12747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597200" y="4884725"/>
            <a:ext cx="4652400" cy="499800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745775" y="2276575"/>
            <a:ext cx="3817200" cy="395700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48477" y="-218636"/>
            <a:ext cx="2693851" cy="5257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9462520"/>
            <a:ext cx="4355343" cy="10409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953221" y="2257113"/>
            <a:ext cx="394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Mitr"/>
                <a:ea typeface="Mitr"/>
                <a:cs typeface="Mitr"/>
                <a:sym typeface="Mitr"/>
              </a:rPr>
              <a:t>ร้อยละในการเข้าเรียนของนักเรียน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pic>
        <p:nvPicPr>
          <p:cNvPr id="91" name="Google Shape;9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44452" y="301139"/>
            <a:ext cx="7607301" cy="129986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817143" y="2736915"/>
            <a:ext cx="6444000" cy="23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" sz="1800" u="none" cap="none" strike="noStrike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b="0" i="0" lang="th" sz="1800" u="none" cap="none" strike="noStrike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รหัสวิชา………………….ชื่อวิชา………………………ชั้น……………ร้อยละ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…………………. 	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287900" y="681250"/>
            <a:ext cx="711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2000">
                <a:solidFill>
                  <a:srgbClr val="006666"/>
                </a:solidFill>
                <a:latin typeface="Mitr"/>
                <a:ea typeface="Mitr"/>
                <a:cs typeface="Mitr"/>
                <a:sym typeface="Mitr"/>
              </a:rPr>
              <a:t>แบบรายงานการจัดการเรียนการสอนออนไลน์ รายสัปดาห์</a:t>
            </a:r>
            <a:endParaRPr sz="2000">
              <a:latin typeface="Mitr"/>
              <a:ea typeface="Mitr"/>
              <a:cs typeface="Mitr"/>
              <a:sym typeface="Mitr"/>
            </a:endParaRPr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2612" y="4875095"/>
            <a:ext cx="385265" cy="379987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/>
          <p:nvPr/>
        </p:nvSpPr>
        <p:spPr>
          <a:xfrm>
            <a:off x="5185412" y="6587843"/>
            <a:ext cx="1505569" cy="1340259"/>
          </a:xfrm>
          <a:prstGeom prst="ellipse">
            <a:avLst/>
          </a:prstGeom>
          <a:solidFill>
            <a:srgbClr val="D8D8D8"/>
          </a:solidFill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5466235" y="6655411"/>
            <a:ext cx="1218666" cy="1137124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1314796" y="1079350"/>
            <a:ext cx="7563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600">
                <a:solidFill>
                  <a:srgbClr val="006666"/>
                </a:solidFill>
                <a:latin typeface="Mitr"/>
                <a:ea typeface="Mitr"/>
                <a:cs typeface="Mitr"/>
                <a:sym typeface="Mitr"/>
              </a:rPr>
              <a:t>โรงเรียนโพธิ์ทอง “จินดาม</a:t>
            </a:r>
            <a:r>
              <a:rPr lang="th" sz="1600">
                <a:solidFill>
                  <a:srgbClr val="006666"/>
                </a:solidFill>
                <a:latin typeface="Mitr"/>
                <a:ea typeface="Mitr"/>
                <a:cs typeface="Mitr"/>
                <a:sym typeface="Mitr"/>
              </a:rPr>
              <a:t>ณี” </a:t>
            </a:r>
            <a:r>
              <a:rPr lang="th" sz="1600">
                <a:solidFill>
                  <a:srgbClr val="009999"/>
                </a:solidFill>
                <a:latin typeface="Mitr"/>
                <a:ea typeface="Mitr"/>
                <a:cs typeface="Mitr"/>
                <a:sym typeface="Mitr"/>
              </a:rPr>
              <a:t>(PHOTHONGJINDAMANEE SCHOOL)</a:t>
            </a:r>
            <a:endParaRPr sz="1600"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1924301" y="4965025"/>
            <a:ext cx="431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Mitr"/>
                <a:ea typeface="Mitr"/>
                <a:cs typeface="Mitr"/>
                <a:sym typeface="Mitr"/>
              </a:rPr>
              <a:t>เรื่องที่สอน / กิจกรรมการเรียนการสอน</a:t>
            </a:r>
            <a:endParaRPr sz="1800">
              <a:solidFill>
                <a:schemeClr val="lt1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297175" y="6513800"/>
            <a:ext cx="5169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ช่องทางการสอน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213150" y="7053325"/>
            <a:ext cx="547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Link การเข้าถึงห้องเรียน (ถ้ามี)…………………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110025" y="7558775"/>
            <a:ext cx="601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QR Code การเข้าถึงห้องเรียน (ถ้ามี)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4925450" y="8020550"/>
            <a:ext cx="2517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สื่อที่ใช้สอน (ถ้าม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ี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)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4643200" y="6348188"/>
            <a:ext cx="326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ภาพประกอบการสอนออนไลน์ </a:t>
            </a:r>
            <a:endParaRPr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464560" y="9730380"/>
            <a:ext cx="4368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…………………………….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…………………………………………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……………………………………………………………………….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……………………………………………………………………….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pic>
        <p:nvPicPr>
          <p:cNvPr id="105" name="Google Shape;105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4794" y="820112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7435" y="-594"/>
            <a:ext cx="2190887" cy="86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/>
          <p:nvPr/>
        </p:nvSpPr>
        <p:spPr>
          <a:xfrm>
            <a:off x="733185" y="1663081"/>
            <a:ext cx="3656935" cy="499722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21559" y="1584916"/>
            <a:ext cx="752636" cy="630113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"/>
          <p:cNvSpPr/>
          <p:nvPr/>
        </p:nvSpPr>
        <p:spPr>
          <a:xfrm>
            <a:off x="733185" y="2736915"/>
            <a:ext cx="6444100" cy="2054248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873105" y="1733412"/>
            <a:ext cx="377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วัน / เดือน / ปี ที่รายงาน</a:t>
            </a:r>
            <a:r>
              <a:rPr b="1" lang="th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pic>
        <p:nvPicPr>
          <p:cNvPr id="111" name="Google Shape;111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97744" y="2149703"/>
            <a:ext cx="635076" cy="64944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"/>
          <p:cNvSpPr txBox="1"/>
          <p:nvPr/>
        </p:nvSpPr>
        <p:spPr>
          <a:xfrm>
            <a:off x="554794" y="8451968"/>
            <a:ext cx="4144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lang="th" sz="18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……………………………………………………….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………..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…………………………………………………………………….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…………………………………………………………………….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182400" y="6967350"/>
            <a:ext cx="4021800" cy="4488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176051" y="7527175"/>
            <a:ext cx="4833600" cy="4488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409946" y="8363035"/>
            <a:ext cx="4419000" cy="10350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402176" y="9525175"/>
            <a:ext cx="4426800" cy="11517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Google Shape;117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095403" y="1836385"/>
            <a:ext cx="1397812" cy="93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3673839" y="6377336"/>
            <a:ext cx="409513" cy="1334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1"/>
          <p:cNvCxnSpPr/>
          <p:nvPr/>
        </p:nvCxnSpPr>
        <p:spPr>
          <a:xfrm>
            <a:off x="3553206" y="3954479"/>
            <a:ext cx="0" cy="40346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0" name="Google Shape;120;p1"/>
          <p:cNvSpPr/>
          <p:nvPr/>
        </p:nvSpPr>
        <p:spPr>
          <a:xfrm>
            <a:off x="4991826" y="7971425"/>
            <a:ext cx="2319000" cy="10812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7033173" y="7792524"/>
            <a:ext cx="333375" cy="3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636058" y="4912688"/>
            <a:ext cx="338137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4877290" y="7462167"/>
            <a:ext cx="317360" cy="31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"/>
          <p:cNvSpPr txBox="1"/>
          <p:nvPr/>
        </p:nvSpPr>
        <p:spPr>
          <a:xfrm>
            <a:off x="4825325" y="9233275"/>
            <a:ext cx="3158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0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ลงชื่อ……………………………….ผู้รายงาน</a:t>
            </a:r>
            <a:endParaRPr sz="1000"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0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   (…………………………………)</a:t>
            </a:r>
            <a:endParaRPr sz="1000"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62626"/>
              </a:solidFill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0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ลงชื่อ……………………………….รองฯกลุ่มบริหารวิชาการ</a:t>
            </a:r>
            <a:endParaRPr sz="1000"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0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   (นางสาวสิริรักษ์ นักดนตรี)</a:t>
            </a:r>
            <a:endParaRPr sz="1000"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62626"/>
              </a:solidFill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0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ลงชื่อ……………………………….ผู้อำนวยการโรงเรียน</a:t>
            </a:r>
            <a:endParaRPr sz="1000"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000">
                <a:solidFill>
                  <a:srgbClr val="262626"/>
                </a:solidFill>
                <a:latin typeface="Mitr Light"/>
                <a:ea typeface="Mitr Light"/>
                <a:cs typeface="Mitr Light"/>
                <a:sym typeface="Mitr Light"/>
              </a:rPr>
              <a:t>    (นายบรรจบ เฉลยมรรค)</a:t>
            </a:r>
            <a:endParaRPr sz="1000">
              <a:latin typeface="Mitr Light"/>
              <a:ea typeface="Mitr Light"/>
              <a:cs typeface="Mitr Light"/>
              <a:sym typeface="Mitr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405244" y="5280349"/>
            <a:ext cx="653480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  <a:endParaRPr/>
          </a:p>
        </p:txBody>
      </p:sp>
      <p:sp>
        <p:nvSpPr>
          <p:cNvPr id="126" name="Google Shape;126;p1"/>
          <p:cNvSpPr/>
          <p:nvPr/>
        </p:nvSpPr>
        <p:spPr>
          <a:xfrm>
            <a:off x="192649" y="6417436"/>
            <a:ext cx="4021800" cy="4488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256774" y="8063600"/>
            <a:ext cx="3360600" cy="395700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"/>
          <p:cNvSpPr/>
          <p:nvPr/>
        </p:nvSpPr>
        <p:spPr>
          <a:xfrm>
            <a:off x="604394" y="8063600"/>
            <a:ext cx="3124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Mitr"/>
                <a:ea typeface="Mitr"/>
                <a:cs typeface="Mitr"/>
                <a:sym typeface="Mitr"/>
              </a:rPr>
              <a:t>ปัญหา/อุปสรรคในการสอน</a:t>
            </a:r>
            <a:endParaRPr b="1" sz="1800">
              <a:solidFill>
                <a:schemeClr val="lt1"/>
              </a:solidFill>
              <a:latin typeface="Mitr"/>
              <a:ea typeface="Mitr"/>
              <a:cs typeface="Mitr"/>
              <a:sym typeface="Mitr"/>
            </a:endParaRPr>
          </a:p>
        </p:txBody>
      </p:sp>
      <p:pic>
        <p:nvPicPr>
          <p:cNvPr id="129" name="Google Shape;129;p1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15890" y="8007884"/>
            <a:ext cx="579542" cy="57082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"/>
          <p:cNvSpPr/>
          <p:nvPr/>
        </p:nvSpPr>
        <p:spPr>
          <a:xfrm>
            <a:off x="306201" y="9451500"/>
            <a:ext cx="2563500" cy="395700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569152" y="9451500"/>
            <a:ext cx="238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Mitr"/>
                <a:ea typeface="Mitr"/>
                <a:cs typeface="Mitr"/>
                <a:sym typeface="Mitr"/>
              </a:rPr>
              <a:t>แนวทางในการแก้ไข</a:t>
            </a:r>
            <a:endParaRPr b="1" sz="1800">
              <a:solidFill>
                <a:schemeClr val="lt1"/>
              </a:solidFill>
              <a:latin typeface="Mitr"/>
              <a:ea typeface="Mitr"/>
              <a:cs typeface="Mitr"/>
              <a:sym typeface="Mitr"/>
            </a:endParaRPr>
          </a:p>
        </p:txBody>
      </p:sp>
      <p:pic>
        <p:nvPicPr>
          <p:cNvPr id="132" name="Google Shape;132;p1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-7600" y="9270519"/>
            <a:ext cx="609528" cy="647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4250437" y="6438908"/>
            <a:ext cx="428625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4164300" y="6946435"/>
            <a:ext cx="408968" cy="402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600" y="5533625"/>
            <a:ext cx="7570449" cy="516579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"/>
          <p:cNvSpPr/>
          <p:nvPr/>
        </p:nvSpPr>
        <p:spPr>
          <a:xfrm>
            <a:off x="252245" y="4482189"/>
            <a:ext cx="6925040" cy="1274736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"/>
          <p:cNvSpPr/>
          <p:nvPr/>
        </p:nvSpPr>
        <p:spPr>
          <a:xfrm>
            <a:off x="2141156" y="4293435"/>
            <a:ext cx="2978454" cy="395614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"/>
          <p:cNvSpPr/>
          <p:nvPr/>
        </p:nvSpPr>
        <p:spPr>
          <a:xfrm>
            <a:off x="745774" y="2276575"/>
            <a:ext cx="2628866" cy="395614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48477" y="-218636"/>
            <a:ext cx="2693851" cy="5257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9462520"/>
            <a:ext cx="4355343" cy="10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44452" y="301139"/>
            <a:ext cx="7607301" cy="1299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"/>
          <p:cNvSpPr txBox="1"/>
          <p:nvPr/>
        </p:nvSpPr>
        <p:spPr>
          <a:xfrm>
            <a:off x="817143" y="2736915"/>
            <a:ext cx="6122907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ว22101 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ชื่อวิชา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วิทยาศาสตร์3 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ชั้น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ม.2/2 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100.00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ว31221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ชื่อวิชา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เคมี1	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	ชั้น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ม.4/2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98.10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ว33282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ชื่อวิชา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เคมีเวชภัณฑ์ 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ชั้น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ม.6 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80.50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รหัสวิชา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ว32282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ชื่อวิชา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เคมีทั่วไปสำหรับครู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ชั้น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ม.5</a:t>
            </a: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 	ร้อยละ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89.20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47" name="Google Shape;147;p2"/>
          <p:cNvSpPr txBox="1"/>
          <p:nvPr/>
        </p:nvSpPr>
        <p:spPr>
          <a:xfrm>
            <a:off x="862408" y="2302857"/>
            <a:ext cx="255749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Mitr"/>
                <a:ea typeface="Mitr"/>
                <a:cs typeface="Mitr"/>
                <a:sym typeface="Mitr"/>
              </a:rPr>
              <a:t>ร้อยละในการเข้าเรียนของนักเรียน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	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48" name="Google Shape;148;p2"/>
          <p:cNvSpPr txBox="1"/>
          <p:nvPr/>
        </p:nvSpPr>
        <p:spPr>
          <a:xfrm>
            <a:off x="1279400" y="706825"/>
            <a:ext cx="845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2000">
                <a:solidFill>
                  <a:srgbClr val="006666"/>
                </a:solidFill>
                <a:latin typeface="Mitr Medium"/>
                <a:ea typeface="Mitr Medium"/>
                <a:cs typeface="Mitr Medium"/>
                <a:sym typeface="Mitr Medium"/>
              </a:rPr>
              <a:t>แบบรายงานการจัดการเรียนการสอนออนไลน์ รายสัปดาห์</a:t>
            </a:r>
            <a:endParaRPr sz="2000">
              <a:latin typeface="Mitr Medium"/>
              <a:ea typeface="Mitr Medium"/>
              <a:cs typeface="Mitr Medium"/>
              <a:sym typeface="Mitr Medium"/>
            </a:endParaRPr>
          </a:p>
        </p:txBody>
      </p:sp>
      <p:pic>
        <p:nvPicPr>
          <p:cNvPr id="149" name="Google Shape;149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2612" y="4283795"/>
            <a:ext cx="385265" cy="379987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"/>
          <p:cNvSpPr/>
          <p:nvPr/>
        </p:nvSpPr>
        <p:spPr>
          <a:xfrm>
            <a:off x="5185412" y="6297668"/>
            <a:ext cx="1505569" cy="1340259"/>
          </a:xfrm>
          <a:prstGeom prst="ellipse">
            <a:avLst/>
          </a:prstGeom>
          <a:solidFill>
            <a:srgbClr val="D8D8D8"/>
          </a:solidFill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"/>
          <p:cNvSpPr/>
          <p:nvPr/>
        </p:nvSpPr>
        <p:spPr>
          <a:xfrm>
            <a:off x="5466235" y="6365236"/>
            <a:ext cx="1218666" cy="1137124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"/>
          <p:cNvSpPr txBox="1"/>
          <p:nvPr/>
        </p:nvSpPr>
        <p:spPr>
          <a:xfrm>
            <a:off x="1652625" y="1119325"/>
            <a:ext cx="711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>
                <a:solidFill>
                  <a:srgbClr val="006666"/>
                </a:solidFill>
                <a:latin typeface="Mitr"/>
                <a:ea typeface="Mitr"/>
                <a:cs typeface="Mitr"/>
                <a:sym typeface="Mitr"/>
              </a:rPr>
              <a:t>โรงเรียนโพธิ์ทอง “จินดามณี” </a:t>
            </a:r>
            <a:r>
              <a:rPr lang="th">
                <a:solidFill>
                  <a:srgbClr val="009999"/>
                </a:solidFill>
                <a:latin typeface="Mitr"/>
                <a:ea typeface="Mitr"/>
                <a:cs typeface="Mitr"/>
                <a:sym typeface="Mitr"/>
              </a:rPr>
              <a:t>(PHOTHONGJINDAMANEE SCHOOL)</a:t>
            </a:r>
            <a:endParaRPr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53" name="Google Shape;153;p2"/>
          <p:cNvSpPr txBox="1"/>
          <p:nvPr/>
        </p:nvSpPr>
        <p:spPr>
          <a:xfrm>
            <a:off x="2229112" y="4297523"/>
            <a:ext cx="28971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Mitr"/>
                <a:ea typeface="Mitr"/>
                <a:cs typeface="Mitr"/>
                <a:sym typeface="Mitr"/>
              </a:rPr>
              <a:t>เรื่องที่สอน / กิจกรรมการเรียนการสอน</a:t>
            </a:r>
            <a:endParaRPr sz="1800">
              <a:solidFill>
                <a:schemeClr val="lt1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54" name="Google Shape;154;p2"/>
          <p:cNvSpPr txBox="1"/>
          <p:nvPr/>
        </p:nvSpPr>
        <p:spPr>
          <a:xfrm>
            <a:off x="297164" y="6223616"/>
            <a:ext cx="41354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ช่องทางการสอน</a:t>
            </a:r>
            <a:r>
              <a:rPr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google meet และ google classroom</a:t>
            </a:r>
            <a:endParaRPr b="1" sz="1800">
              <a:solidFill>
                <a:srgbClr val="0000FF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55" name="Google Shape;155;p2"/>
          <p:cNvSpPr txBox="1"/>
          <p:nvPr/>
        </p:nvSpPr>
        <p:spPr>
          <a:xfrm>
            <a:off x="289338" y="6763143"/>
            <a:ext cx="394210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Link การเข้าถึงห้องเรียน 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www.abcd.ac.th</a:t>
            </a:r>
            <a:endParaRPr b="1" sz="1800">
              <a:solidFill>
                <a:srgbClr val="0000FF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56" name="Google Shape;156;p2"/>
          <p:cNvSpPr txBox="1"/>
          <p:nvPr/>
        </p:nvSpPr>
        <p:spPr>
          <a:xfrm>
            <a:off x="306197" y="7268595"/>
            <a:ext cx="419791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QR Code การเข้าถึงห้องเรียน </a:t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57" name="Google Shape;157;p2"/>
          <p:cNvSpPr txBox="1"/>
          <p:nvPr/>
        </p:nvSpPr>
        <p:spPr>
          <a:xfrm>
            <a:off x="5078665" y="7577979"/>
            <a:ext cx="229933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สื่อที่ใช้สอน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1. Power point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2. VDO การใช้ห้องปฏิบัติการ </a:t>
            </a:r>
            <a:endParaRPr b="1" sz="1800">
              <a:solidFill>
                <a:srgbClr val="0000FF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58" name="Google Shape;158;p2"/>
          <p:cNvSpPr txBox="1"/>
          <p:nvPr/>
        </p:nvSpPr>
        <p:spPr>
          <a:xfrm>
            <a:off x="4855448" y="5920479"/>
            <a:ext cx="247990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ภาพประกอบการสอนออนไลน์ </a:t>
            </a:r>
            <a:endParaRPr/>
          </a:p>
        </p:txBody>
      </p:sp>
      <p:sp>
        <p:nvSpPr>
          <p:cNvPr id="159" name="Google Shape;159;p2"/>
          <p:cNvSpPr txBox="1"/>
          <p:nvPr/>
        </p:nvSpPr>
        <p:spPr>
          <a:xfrm>
            <a:off x="464560" y="9744630"/>
            <a:ext cx="436873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6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1. ติดตามนักเรียนที่ไม่เข้าเรียนจากการโทรหาผู้ปกครอง เพื่อนนักเรียน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6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  ครูที่ปรึกษาของนักเรียน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6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2. บันทึก VDO ให้นักเรียนดูย้อนหลัง</a:t>
            </a:r>
            <a:endParaRPr/>
          </a:p>
        </p:txBody>
      </p:sp>
      <p:pic>
        <p:nvPicPr>
          <p:cNvPr id="160" name="Google Shape;160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4794" y="820112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7435" y="-594"/>
            <a:ext cx="2190887" cy="86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"/>
          <p:cNvSpPr/>
          <p:nvPr/>
        </p:nvSpPr>
        <p:spPr>
          <a:xfrm>
            <a:off x="733185" y="1663081"/>
            <a:ext cx="3656935" cy="499722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21559" y="1584916"/>
            <a:ext cx="752636" cy="6301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"/>
          <p:cNvSpPr/>
          <p:nvPr/>
        </p:nvSpPr>
        <p:spPr>
          <a:xfrm>
            <a:off x="733185" y="2736915"/>
            <a:ext cx="5839631" cy="125791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"/>
          <p:cNvSpPr txBox="1"/>
          <p:nvPr/>
        </p:nvSpPr>
        <p:spPr>
          <a:xfrm>
            <a:off x="873105" y="1733412"/>
            <a:ext cx="37700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วัน / เดือน / ปี ที่รายงาน </a:t>
            </a:r>
            <a:r>
              <a:rPr b="1" lang="th" sz="18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1-4 มิถุนายน 2564</a:t>
            </a:r>
            <a:endParaRPr sz="18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52244" y="2118278"/>
            <a:ext cx="635075" cy="64944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"/>
          <p:cNvSpPr txBox="1"/>
          <p:nvPr/>
        </p:nvSpPr>
        <p:spPr>
          <a:xfrm>
            <a:off x="204023" y="8317156"/>
            <a:ext cx="5532443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h" sz="16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</a:t>
            </a:r>
            <a:r>
              <a:rPr b="1" lang="th" sz="16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1. นักเรียนยังเข้ากลุ่มไลน์เคมี และ google classroom ไม่ครบทำให้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6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   ไม่ได้เช็ค ชื่อ เรียนและตามงานไม่ทัน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6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 2. อินเทอร์เน็ตของครูและนักเรียนช้า ไม่เสถียรทำให้ ภาพกระตุก เสียงขาดหาย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FF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68" name="Google Shape;168;p2"/>
          <p:cNvSpPr/>
          <p:nvPr/>
        </p:nvSpPr>
        <p:spPr>
          <a:xfrm>
            <a:off x="258594" y="6693373"/>
            <a:ext cx="4021726" cy="508872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"/>
          <p:cNvSpPr/>
          <p:nvPr/>
        </p:nvSpPr>
        <p:spPr>
          <a:xfrm>
            <a:off x="252244" y="7237004"/>
            <a:ext cx="4021726" cy="448878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212612" y="8286836"/>
            <a:ext cx="4759096" cy="907484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"/>
          <p:cNvSpPr/>
          <p:nvPr/>
        </p:nvSpPr>
        <p:spPr>
          <a:xfrm>
            <a:off x="402176" y="9448975"/>
            <a:ext cx="4426747" cy="1151787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095403" y="1836385"/>
            <a:ext cx="1397812" cy="93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3816189" y="6087161"/>
            <a:ext cx="409513" cy="1334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Google Shape;174;p2"/>
          <p:cNvCxnSpPr/>
          <p:nvPr/>
        </p:nvCxnSpPr>
        <p:spPr>
          <a:xfrm>
            <a:off x="3553206" y="3954479"/>
            <a:ext cx="0" cy="40346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5" name="Google Shape;175;p2"/>
          <p:cNvSpPr/>
          <p:nvPr/>
        </p:nvSpPr>
        <p:spPr>
          <a:xfrm>
            <a:off x="5064404" y="7602120"/>
            <a:ext cx="2167631" cy="950531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Google Shape;176;p2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7053832" y="7519194"/>
            <a:ext cx="333375" cy="3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636058" y="4321388"/>
            <a:ext cx="338137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2828560" y="7277418"/>
            <a:ext cx="317360" cy="31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"/>
          <p:cNvSpPr txBox="1"/>
          <p:nvPr/>
        </p:nvSpPr>
        <p:spPr>
          <a:xfrm>
            <a:off x="4850823" y="9080885"/>
            <a:ext cx="2752033" cy="1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2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ลงชื่อ……………………………….ผู้รายงาน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2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  (อรทัย  ไกรเภา)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2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ลงชื่อ……………………………….รองฯกลุ่มบริหารวิชาการ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2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  (นางสาวสิริรักษ์  นักดนตรี)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2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ลงชื่อ……………………………….ผู้อำนวยการโรงเรียน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200">
                <a:solidFill>
                  <a:srgbClr val="262626"/>
                </a:solidFill>
                <a:latin typeface="Mitr"/>
                <a:ea typeface="Mitr"/>
                <a:cs typeface="Mitr"/>
                <a:sym typeface="Mitr"/>
              </a:rPr>
              <a:t>    (นายบรรจบ  เฉลยมรรค)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262626"/>
              </a:solidFill>
              <a:latin typeface="Mitr"/>
              <a:ea typeface="Mitr"/>
              <a:cs typeface="Mitr"/>
              <a:sym typeface="Mitr"/>
            </a:endParaRPr>
          </a:p>
        </p:txBody>
      </p:sp>
      <p:sp>
        <p:nvSpPr>
          <p:cNvPr id="180" name="Google Shape;180;p2"/>
          <p:cNvSpPr txBox="1"/>
          <p:nvPr/>
        </p:nvSpPr>
        <p:spPr>
          <a:xfrm>
            <a:off x="405244" y="4689049"/>
            <a:ext cx="653480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การใช้ห้องปฏิบัติการ/ระบบร่างกาย : </a:t>
            </a:r>
            <a:r>
              <a:rPr b="1" lang="th" sz="1800">
                <a:solidFill>
                  <a:srgbClr val="0000FF"/>
                </a:solidFill>
                <a:latin typeface="Mitr"/>
                <a:ea typeface="Mitr"/>
                <a:cs typeface="Mitr"/>
                <a:sym typeface="Mitr"/>
              </a:rPr>
              <a:t>นักเรียนทุกคนเข้ากลุ่มไลน์ประจำรายวิชา และเข้าเรียนผ่านทาง google meet ที่ครูให้ Link ไว้ พร้อมกับทำใบงานที่คุณครู Post ไว้ใน google classroom</a:t>
            </a:r>
            <a:endParaRPr b="1" sz="1800">
              <a:solidFill>
                <a:srgbClr val="0000FF"/>
              </a:solidFill>
              <a:latin typeface="Mitr"/>
              <a:ea typeface="Mitr"/>
              <a:cs typeface="Mitr"/>
              <a:sym typeface="Mit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ครูใช้การถามตอบระหว่างการสอนออนไลน์</a:t>
            </a:r>
            <a:endParaRPr b="1" sz="18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"/>
          <p:cNvSpPr/>
          <p:nvPr/>
        </p:nvSpPr>
        <p:spPr>
          <a:xfrm>
            <a:off x="268848" y="6203461"/>
            <a:ext cx="4235263" cy="448878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"/>
          <p:cNvSpPr/>
          <p:nvPr/>
        </p:nvSpPr>
        <p:spPr>
          <a:xfrm>
            <a:off x="256782" y="7773424"/>
            <a:ext cx="2501362" cy="395614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"/>
          <p:cNvSpPr/>
          <p:nvPr/>
        </p:nvSpPr>
        <p:spPr>
          <a:xfrm>
            <a:off x="604410" y="7773424"/>
            <a:ext cx="196399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ปัญหา/อุปสรรคในการสอน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p2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15890" y="7717709"/>
            <a:ext cx="579542" cy="57082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"/>
          <p:cNvSpPr/>
          <p:nvPr/>
        </p:nvSpPr>
        <p:spPr>
          <a:xfrm>
            <a:off x="306197" y="9336973"/>
            <a:ext cx="1937686" cy="395614"/>
          </a:xfrm>
          <a:prstGeom prst="roundRect">
            <a:avLst>
              <a:gd fmla="val 16667" name="adj"/>
            </a:avLst>
          </a:prstGeom>
          <a:solidFill>
            <a:srgbClr val="006666"/>
          </a:solidFill>
          <a:ln cap="flat" cmpd="sng" w="12700">
            <a:solidFill>
              <a:srgbClr val="0066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"/>
          <p:cNvSpPr/>
          <p:nvPr/>
        </p:nvSpPr>
        <p:spPr>
          <a:xfrm>
            <a:off x="569187" y="9336973"/>
            <a:ext cx="14686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h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แนวทางในการแก้ไข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-7600" y="9194319"/>
            <a:ext cx="609528" cy="647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4349590" y="6051061"/>
            <a:ext cx="428625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4088100" y="6732460"/>
            <a:ext cx="408968" cy="40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5364793" y="6328350"/>
            <a:ext cx="1360488" cy="1238917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2020-08-20T03:34:44Z</dcterms:created>
  <dc:creator>Microsoft Office User</dc:creator>
</cp:coreProperties>
</file>